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8" r:id="rId2"/>
    <p:sldId id="260" r:id="rId3"/>
    <p:sldId id="257" r:id="rId4"/>
    <p:sldId id="259" r:id="rId5"/>
    <p:sldId id="261" r:id="rId6"/>
    <p:sldId id="276" r:id="rId7"/>
    <p:sldId id="271" r:id="rId8"/>
    <p:sldId id="262" r:id="rId9"/>
    <p:sldId id="263" r:id="rId10"/>
    <p:sldId id="264" r:id="rId11"/>
    <p:sldId id="272" r:id="rId12"/>
    <p:sldId id="265" r:id="rId13"/>
    <p:sldId id="277" r:id="rId14"/>
    <p:sldId id="266" r:id="rId15"/>
    <p:sldId id="273" r:id="rId16"/>
    <p:sldId id="267" r:id="rId17"/>
    <p:sldId id="278" r:id="rId18"/>
    <p:sldId id="268" r:id="rId19"/>
    <p:sldId id="275" r:id="rId20"/>
    <p:sldId id="269" r:id="rId21"/>
    <p:sldId id="279" r:id="rId22"/>
    <p:sldId id="270" r:id="rId23"/>
    <p:sldId id="281"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6"/>
    <a:srgbClr val="E7E7E7"/>
    <a:srgbClr val="F8D7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721"/>
    <p:restoredTop sz="74689"/>
  </p:normalViewPr>
  <p:slideViewPr>
    <p:cSldViewPr snapToGrid="0" snapToObjects="1">
      <p:cViewPr varScale="1">
        <p:scale>
          <a:sx n="65" d="100"/>
          <a:sy n="65" d="100"/>
        </p:scale>
        <p:origin x="88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68D132C8-337A-F943-A51D-F9B3684AB27C}">
      <dgm:prSet/>
      <dgm:spPr/>
      <dgm:t>
        <a:bodyPr/>
        <a:lstStyle/>
        <a:p>
          <a:r>
            <a:rPr lang="en-US" dirty="0"/>
            <a:t>GLI knock down to confirm activation by NEK1</a:t>
          </a:r>
        </a:p>
      </dgm:t>
    </dgm:pt>
    <dgm:pt modelId="{E8CB8477-C445-494E-9457-950B07FFB697}" type="parTrans" cxnId="{713E7F45-41FA-794B-A2A0-7F0786060974}">
      <dgm:prSet/>
      <dgm:spPr/>
      <dgm:t>
        <a:bodyPr/>
        <a:lstStyle/>
        <a:p>
          <a:endParaRPr lang="en-US"/>
        </a:p>
      </dgm:t>
    </dgm:pt>
    <dgm:pt modelId="{FE6E53F5-2555-6146-B334-4B63F221B86A}" type="sibTrans" cxnId="{713E7F45-41FA-794B-A2A0-7F0786060974}">
      <dgm:prSet/>
      <dgm:spPr/>
      <dgm:t>
        <a:bodyPr/>
        <a:lstStyle/>
        <a:p>
          <a:endParaRPr lang="en-US"/>
        </a:p>
      </dgm:t>
    </dgm:pt>
    <dgm:pt modelId="{3DED9A79-6E48-F644-9A4F-C257FFB314CD}">
      <dgm:prSet/>
      <dgm:spPr/>
      <dgm:t>
        <a:bodyPr/>
        <a:lstStyle/>
        <a:p>
          <a:r>
            <a:rPr lang="en-US" dirty="0"/>
            <a:t>CO-IP of GLI and NEK1</a:t>
          </a:r>
        </a:p>
      </dgm:t>
    </dgm:pt>
    <dgm:pt modelId="{8C52C3AA-186C-6E41-B93A-70040D6071D9}" type="parTrans" cxnId="{8FD6F903-0734-EF42-A33C-0CFD29BB6D71}">
      <dgm:prSet/>
      <dgm:spPr/>
      <dgm:t>
        <a:bodyPr/>
        <a:lstStyle/>
        <a:p>
          <a:endParaRPr lang="en-US"/>
        </a:p>
      </dgm:t>
    </dgm:pt>
    <dgm:pt modelId="{CEA772DE-9944-944B-B0F3-9BBED64AE2CB}" type="sibTrans" cxnId="{8FD6F903-0734-EF42-A33C-0CFD29BB6D71}">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10">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10">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10">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10">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10">
        <dgm:presLayoutVars>
          <dgm:bulletEnabled val="1"/>
        </dgm:presLayoutVars>
      </dgm:prSet>
      <dgm:spPr/>
    </dgm:pt>
    <dgm:pt modelId="{276766BE-C561-614A-8B9D-77E8FB9709FE}" type="pres">
      <dgm:prSet presAssocID="{F1978FED-A510-5D45-B99A-3EB9ED161E71}" presName="sibTrans" presStyleCnt="0"/>
      <dgm:spPr/>
    </dgm:pt>
    <dgm:pt modelId="{AABC8E96-EA78-A849-8DE7-F41822E9E684}" type="pres">
      <dgm:prSet presAssocID="{68D132C8-337A-F943-A51D-F9B3684AB27C}" presName="node" presStyleLbl="alignAccFollowNode1" presStyleIdx="5" presStyleCnt="10">
        <dgm:presLayoutVars>
          <dgm:bulletEnabled val="1"/>
        </dgm:presLayoutVars>
      </dgm:prSet>
      <dgm:spPr/>
    </dgm:pt>
    <dgm:pt modelId="{75D20BAD-9659-A448-B5E6-F86CEEB2AFB1}" type="pres">
      <dgm:prSet presAssocID="{FE6E53F5-2555-6146-B334-4B63F221B86A}" presName="sibTrans" presStyleCnt="0"/>
      <dgm:spPr/>
    </dgm:pt>
    <dgm:pt modelId="{581BF921-C846-1D41-90B7-936BDB3EAD18}" type="pres">
      <dgm:prSet presAssocID="{3DED9A79-6E48-F644-9A4F-C257FFB314CD}" presName="node" presStyleLbl="alignAccFollowNode1" presStyleIdx="6" presStyleCnt="10">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7" presStyleCnt="10">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8" presStyleCnt="10">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9" presStyleCnt="10">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8FD6F903-0734-EF42-A33C-0CFD29BB6D71}" srcId="{FBBC6C48-50EF-A24D-B392-7F72C680873D}" destId="{3DED9A79-6E48-F644-9A4F-C257FFB314CD}" srcOrd="2" destOrd="0" parTransId="{8C52C3AA-186C-6E41-B93A-70040D6071D9}" sibTransId="{CEA772DE-9944-944B-B0F3-9BBED64AE2CB}"/>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13E7F45-41FA-794B-A2A0-7F0786060974}" srcId="{FBBC6C48-50EF-A24D-B392-7F72C680873D}" destId="{68D132C8-337A-F943-A51D-F9B3684AB27C}" srcOrd="1" destOrd="0" parTransId="{E8CB8477-C445-494E-9457-950B07FFB697}" sibTransId="{FE6E53F5-2555-6146-B334-4B63F221B86A}"/>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235D1366-48AB-254B-A435-4E3F2CDA2FDA}" type="presOf" srcId="{68D132C8-337A-F943-A51D-F9B3684AB27C}" destId="{AABC8E96-EA78-A849-8DE7-F41822E9E684}"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AA13C2CC-9B0E-3140-84F5-8A11626637A5}" type="presOf" srcId="{3DED9A79-6E48-F644-9A4F-C257FFB314CD}" destId="{581BF921-C846-1D41-90B7-936BDB3EAD18}"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15CFF39-16C1-0C4D-A84C-C177D24B180F}" type="presParOf" srcId="{AFFDB254-7C06-BB49-883D-B07DF6FE90D0}" destId="{276766BE-C561-614A-8B9D-77E8FB9709FE}" srcOrd="3" destOrd="0" presId="urn:microsoft.com/office/officeart/2005/8/layout/lProcess3"/>
    <dgm:cxn modelId="{006476C3-DF45-3845-9EE7-AB8CF0519124}" type="presParOf" srcId="{AFFDB254-7C06-BB49-883D-B07DF6FE90D0}" destId="{AABC8E96-EA78-A849-8DE7-F41822E9E684}" srcOrd="4" destOrd="0" presId="urn:microsoft.com/office/officeart/2005/8/layout/lProcess3"/>
    <dgm:cxn modelId="{F949D958-ADFA-1845-8319-074F761E70F4}" type="presParOf" srcId="{AFFDB254-7C06-BB49-883D-B07DF6FE90D0}" destId="{75D20BAD-9659-A448-B5E6-F86CEEB2AFB1}" srcOrd="5" destOrd="0" presId="urn:microsoft.com/office/officeart/2005/8/layout/lProcess3"/>
    <dgm:cxn modelId="{934773FA-99A7-BD42-B7A1-A15CC536D388}" type="presParOf" srcId="{AFFDB254-7C06-BB49-883D-B07DF6FE90D0}" destId="{581BF921-C846-1D41-90B7-936BDB3EAD18}" srcOrd="6"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 and NEK1</a:t>
          </a:r>
        </a:p>
      </dsp:txBody>
      <dsp:txXfrm>
        <a:off x="3122901" y="2795986"/>
        <a:ext cx="1500438" cy="1000292"/>
      </dsp:txXfrm>
    </dsp:sp>
    <dsp:sp modelId="{AABC8E96-EA78-A849-8DE7-F41822E9E684}">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knock down to confirm activation by NEK1</a:t>
          </a:r>
        </a:p>
      </dsp:txBody>
      <dsp:txXfrm>
        <a:off x="5273529" y="2795986"/>
        <a:ext cx="1500438" cy="1000292"/>
      </dsp:txXfrm>
    </dsp:sp>
    <dsp:sp modelId="{581BF921-C846-1D41-90B7-936BDB3EAD18}">
      <dsp:nvSpPr>
        <dsp:cNvPr id="0" name=""/>
        <dsp:cNvSpPr/>
      </dsp:nvSpPr>
      <dsp:spPr>
        <a:xfrm>
          <a:off x="6924011"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of GLI and NEK1</a:t>
          </a:r>
        </a:p>
      </dsp:txBody>
      <dsp:txXfrm>
        <a:off x="7424157"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2.jpeg>
</file>

<file path=ppt/media/image13.jpeg>
</file>

<file path=ppt/media/image15.tiff>
</file>

<file path=ppt/media/image2.png>
</file>

<file path=ppt/media/image3.png>
</file>

<file path=ppt/media/image4.png>
</file>

<file path=ppt/media/image5.pn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FC47A-10DE-424C-9565-E3232329B427}" type="datetimeFigureOut">
              <a:rPr lang="en-US" smtClean="0"/>
              <a:t>12/4/19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C05CE2-C150-674A-BE68-EDFD3723B347}" type="slidenum">
              <a:rPr lang="en-US" smtClean="0"/>
              <a:t>‹#›</a:t>
            </a:fld>
            <a:endParaRPr lang="en-US"/>
          </a:p>
        </p:txBody>
      </p:sp>
    </p:spTree>
    <p:extLst>
      <p:ext uri="{BB962C8B-B14F-4D97-AF65-F5344CB8AC3E}">
        <p14:creationId xmlns:p14="http://schemas.microsoft.com/office/powerpoint/2010/main" val="2845616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which is the lowest layer of the epidermis and is most common on sun-exposed areas of the body. This disease is deadly if left untreated and is has a particularly high rate of reoccurrence which adds to its risk to the patient. Evidence supports that BCC caused by uncontrolled activation of the hedgehog signaling pathway which is critical in development in the primary cilia of a cell.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919233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2192557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806995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70861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179350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2619371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18</a:t>
            </a:fld>
            <a:endParaRPr lang="en-US"/>
          </a:p>
        </p:txBody>
      </p:sp>
    </p:spTree>
    <p:extLst>
      <p:ext uri="{BB962C8B-B14F-4D97-AF65-F5344CB8AC3E}">
        <p14:creationId xmlns:p14="http://schemas.microsoft.com/office/powerpoint/2010/main" val="11024228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20</a:t>
            </a:fld>
            <a:endParaRPr lang="en-US"/>
          </a:p>
        </p:txBody>
      </p:sp>
    </p:spTree>
    <p:extLst>
      <p:ext uri="{BB962C8B-B14F-4D97-AF65-F5344CB8AC3E}">
        <p14:creationId xmlns:p14="http://schemas.microsoft.com/office/powerpoint/2010/main" val="4011516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21</a:t>
            </a:fld>
            <a:endParaRPr lang="en-US"/>
          </a:p>
        </p:txBody>
      </p:sp>
    </p:spTree>
    <p:extLst>
      <p:ext uri="{BB962C8B-B14F-4D97-AF65-F5344CB8AC3E}">
        <p14:creationId xmlns:p14="http://schemas.microsoft.com/office/powerpoint/2010/main" val="2092167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Hedgehog pathway is being activated by </a:t>
            </a:r>
            <a:r>
              <a:rPr lang="en-US" dirty="0" err="1"/>
              <a:t>Gli</a:t>
            </a:r>
            <a:r>
              <a:rPr lang="en-US" dirty="0"/>
              <a:t> by knocking down GLI with ShRNA or CRISPR and treating with NEK inhibitor to and measuring the GLI expression. </a:t>
            </a:r>
          </a:p>
        </p:txBody>
      </p:sp>
      <p:sp>
        <p:nvSpPr>
          <p:cNvPr id="4" name="Slide Number Placeholder 3"/>
          <p:cNvSpPr>
            <a:spLocks noGrp="1"/>
          </p:cNvSpPr>
          <p:nvPr>
            <p:ph type="sldNum" sz="quarter" idx="5"/>
          </p:nvPr>
        </p:nvSpPr>
        <p:spPr/>
        <p:txBody>
          <a:bodyPr/>
          <a:lstStyle/>
          <a:p>
            <a:fld id="{C9C05CE2-C150-674A-BE68-EDFD3723B347}" type="slidenum">
              <a:rPr lang="en-US" smtClean="0"/>
              <a:t>22</a:t>
            </a:fld>
            <a:endParaRPr lang="en-US"/>
          </a:p>
        </p:txBody>
      </p:sp>
    </p:spTree>
    <p:extLst>
      <p:ext uri="{BB962C8B-B14F-4D97-AF65-F5344CB8AC3E}">
        <p14:creationId xmlns:p14="http://schemas.microsoft.com/office/powerpoint/2010/main" val="32563626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a:t>
            </a:r>
          </a:p>
          <a:p>
            <a:endParaRPr lang="en-US" dirty="0"/>
          </a:p>
          <a:p>
            <a:r>
              <a:rPr lang="en-US" dirty="0"/>
              <a:t>Co-IP to see if they interact in biology </a:t>
            </a:r>
          </a:p>
        </p:txBody>
      </p:sp>
      <p:sp>
        <p:nvSpPr>
          <p:cNvPr id="4" name="Slide Number Placeholder 3"/>
          <p:cNvSpPr>
            <a:spLocks noGrp="1"/>
          </p:cNvSpPr>
          <p:nvPr>
            <p:ph type="sldNum" sz="quarter" idx="5"/>
          </p:nvPr>
        </p:nvSpPr>
        <p:spPr/>
        <p:txBody>
          <a:bodyPr/>
          <a:lstStyle/>
          <a:p>
            <a:fld id="{C9C05CE2-C150-674A-BE68-EDFD3723B347}" type="slidenum">
              <a:rPr lang="en-US" smtClean="0"/>
              <a:t>23</a:t>
            </a:fld>
            <a:endParaRPr lang="en-US"/>
          </a:p>
        </p:txBody>
      </p:sp>
    </p:spTree>
    <p:extLst>
      <p:ext uri="{BB962C8B-B14F-4D97-AF65-F5344CB8AC3E}">
        <p14:creationId xmlns:p14="http://schemas.microsoft.com/office/powerpoint/2010/main" val="273589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Inactive </a:t>
            </a:r>
            <a:r>
              <a:rPr lang="en-US" dirty="0" err="1"/>
              <a:t>Hh</a:t>
            </a:r>
            <a:r>
              <a:rPr lang="en-US" dirty="0"/>
              <a:t> pathway and B. active </a:t>
            </a:r>
            <a:r>
              <a:rPr lang="en-US" dirty="0" err="1"/>
              <a:t>Hh</a:t>
            </a:r>
            <a:r>
              <a:rPr lang="en-US" dirty="0"/>
              <a:t> pathway </a:t>
            </a:r>
          </a:p>
          <a:p>
            <a:pPr marL="685800" lvl="1" indent="-228600">
              <a:buAutoNum type="alphaUcPeriod"/>
            </a:pPr>
            <a:r>
              <a:rPr lang="en-US" dirty="0"/>
              <a:t>Inactive HH pathway, Patched receptor inhibits smoothened and </a:t>
            </a:r>
            <a:r>
              <a:rPr lang="en-US" dirty="0" err="1"/>
              <a:t>Sufu</a:t>
            </a:r>
            <a:r>
              <a:rPr lang="en-US" dirty="0"/>
              <a:t> inhibits </a:t>
            </a:r>
            <a:r>
              <a:rPr lang="en-US" dirty="0" err="1"/>
              <a:t>Gli</a:t>
            </a:r>
            <a:r>
              <a:rPr lang="en-US" dirty="0"/>
              <a:t> transcription pathway </a:t>
            </a:r>
          </a:p>
          <a:p>
            <a:pPr marL="685800" lvl="1" indent="-228600">
              <a:buAutoNum type="alphaUcPeriod"/>
            </a:pPr>
            <a:r>
              <a:rPr lang="en-US" dirty="0"/>
              <a:t>When HH ligand binds to patched receptor </a:t>
            </a:r>
            <a:r>
              <a:rPr lang="en-US" sz="1200" kern="1200" dirty="0">
                <a:solidFill>
                  <a:schemeClr val="tx1"/>
                </a:solidFill>
                <a:effectLst/>
                <a:latin typeface="+mn-lt"/>
                <a:ea typeface="+mn-ea"/>
                <a:cs typeface="+mn-cs"/>
              </a:rPr>
              <a:t>activating the signal transducer Smoothened (SMO). SMO then moves to the cilium where it binds and inhibits Suppressor of Fused (SUFU), resulting in transcription factor activation of Glioma-Associated Oncogene (GLI)</a:t>
            </a:r>
            <a:r>
              <a:rPr lang="en-US" dirty="0">
                <a:effectLst/>
              </a:rPr>
              <a:t>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3466354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it has been found that BCC can acquire resistance to SMO inhibitors thus causing a loss of SMO inhibitor </a:t>
            </a:r>
            <a:r>
              <a:rPr lang="en-US" dirty="0" err="1"/>
              <a:t>Sufu</a:t>
            </a:r>
            <a:r>
              <a:rPr lang="en-US" dirty="0"/>
              <a:t> or the gain of more transcription factors in the system. Additionally, mutations in SMO have caused the drug to be ineffective in suppressing SMO and thus allowing the pathway to proceed as normal. </a:t>
            </a:r>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2188791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BCC resistance and SMO mutations have directed the attention in drug development to the GLI transcription factors. Our lab has compiled and screened for activation of mutations in GLI that are recurrent in the COSMIC database. It is believed that transcription factors are regulated by kinases; therefore, it is of interest to see the effect of kinase activity on these mutation sites. </a:t>
            </a:r>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84920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720605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2218471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388476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observe increased </a:t>
            </a:r>
            <a:r>
              <a:rPr lang="en-US" dirty="0" err="1"/>
              <a:t>Gli</a:t>
            </a:r>
            <a:r>
              <a:rPr lang="en-US" dirty="0"/>
              <a:t> expression in hedgehog conditioned serum starved media as expected because the Hedgehog pathway is specifically activated. </a:t>
            </a:r>
          </a:p>
          <a:p>
            <a:r>
              <a:rPr lang="en-US" dirty="0"/>
              <a:t>Outlier BCC (repeating experiment) </a:t>
            </a:r>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698191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a:p>
            <a:r>
              <a:rPr lang="en-US" dirty="0"/>
              <a:t>BCC not the best to do this with because they have developed resistance over time, but if we wanted to look at general cytotoxicity would use a mouse Keratinocyte line but because no real effect in BCCs, no need to look at the general cytotoxicity. </a:t>
            </a:r>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876378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2307-912D-0341-B8F9-A21CF8E2FB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A8C0A8-C38E-C541-9D72-B6EA444AF7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19EEC8-6CF1-E047-BB0A-88899C64CBC5}"/>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44CB122-7ED5-B948-9BB4-AEF92CBD81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F4739D-685C-A14F-9989-28BAC8F194C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63663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C68BE-2694-2F40-96D6-EDC3A9843A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0691C2-1BC6-7B4F-B9CC-279C234DD7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6A7F14-C99E-9C4F-B2F2-B3B384576D1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69FA03A-71A8-0449-8E44-536D08E11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82013-0D1F-5E44-AFF1-F0B0D19E1BF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510045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A477F4-57ED-9041-9C4E-D8040EB8C9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29494F-DEF1-AF43-BB08-938AA8A0C7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FA3ED-2094-0A48-99BC-B4F06084E9C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1A9EDA8F-005F-5641-9C95-9CF8CE3B54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346AD-819C-0341-9BFB-56FE1071FB1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176852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466A-C2F4-D440-838D-604EF67B4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7AE2A7-9F54-ED42-8444-3EF1A66A62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220DD4-6C26-284E-A5F0-0F7A9C2B5A32}"/>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A1F1093F-09CB-3E4B-9424-A01F2E650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B1FB0D-8513-4148-B0CC-CC6FBC25AD55}"/>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230236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66A5-0840-3247-B25E-98F8AFEA70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C95EBB-0C83-244B-A08D-2560CFDA46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AA413E-3CD0-AD4B-BE41-8DBC4510FE0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3D75CAA2-FDCB-1A4E-A59A-A48BC2137B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D5EE4-9C6C-6944-A3E1-F3D31FBE0511}"/>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889464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06B9-B4D4-4543-A7BD-70A70B3E3D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9F9017-0342-4F49-AB41-5EA4302663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1A8D1A-4992-BF4E-BE1F-DA1AD32627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98DFB2-C156-7848-A4B7-F75CCEC526BF}"/>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A9CFF3DB-0967-264C-81BC-6735049BB4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57AD3C-7AF2-ED40-A533-5B3C881491F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333374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F4F32-5D93-2B43-889A-868401BA47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4B12BF-2B51-9248-B299-D14449F694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9EB789-71D4-554C-BDD1-B4148E2D3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24D7B4-E93C-704B-A7B6-42E36C14C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EEA115-3A18-8A40-88CA-B2A44D4682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5816C4-E34D-E949-BA91-2A1B642B318C}"/>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8" name="Footer Placeholder 7">
            <a:extLst>
              <a:ext uri="{FF2B5EF4-FFF2-40B4-BE49-F238E27FC236}">
                <a16:creationId xmlns:a16="http://schemas.microsoft.com/office/drawing/2014/main" id="{83971702-52E1-3641-9503-3380B24356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EDE79E-AAA6-9A4A-BEC3-5847D116919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164731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E1DB-D2B4-7949-873C-CF3583A6CC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15AC41-92C5-5049-A932-C90B443FA134}"/>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4" name="Footer Placeholder 3">
            <a:extLst>
              <a:ext uri="{FF2B5EF4-FFF2-40B4-BE49-F238E27FC236}">
                <a16:creationId xmlns:a16="http://schemas.microsoft.com/office/drawing/2014/main" id="{53E3DC21-4085-F444-B642-2D5FE4823D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971C8-B53B-D04C-8794-C2C40948D91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561519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F829A5-D138-7545-B50E-043CD6C2A89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3" name="Footer Placeholder 2">
            <a:extLst>
              <a:ext uri="{FF2B5EF4-FFF2-40B4-BE49-F238E27FC236}">
                <a16:creationId xmlns:a16="http://schemas.microsoft.com/office/drawing/2014/main" id="{074D0926-A10B-AF43-8727-A214E15629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48F96B-E91D-6043-BDF0-931279402D54}"/>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773634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A0C73-6496-9D4C-8406-FFC846840D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5F4ECC-BD7A-A940-9D21-1DC0E2CA62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167A2F-EE97-2F4D-9524-317CCD74D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4A9511-E09A-6448-8280-B9AFD540A9D8}"/>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279C0666-13E6-E840-8C01-39D9671F1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057D00-0D73-AE46-8525-DE3D8A313D4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11639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254F5-374E-1342-81A5-92004BAD2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5AEC94-F2DA-4044-9291-4A1C8970C1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6D13C6-B5F3-084B-9A8C-7AF9E2A129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87BD11-EC88-2649-98AF-965207810E7B}"/>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7331C63C-6A88-8743-AAEC-469C8DC2D1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4B4D3C-A0BE-074E-95D2-24A8EE73AE39}"/>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585963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4E897A-9066-1246-84A1-99A43EEDC2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00D11B-A399-914E-8CEA-75006B6CB6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F0A366-A808-8B4D-B35B-526D825381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CF250604-2001-CD42-AD1C-3D9AF75D15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937955-39D8-2648-B311-4964F7361F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7F2D3B-78E5-6D48-9386-D5A7C64B71E8}" type="slidenum">
              <a:rPr lang="en-US" smtClean="0"/>
              <a:t>‹#›</a:t>
            </a:fld>
            <a:endParaRPr lang="en-US"/>
          </a:p>
        </p:txBody>
      </p:sp>
    </p:spTree>
    <p:extLst>
      <p:ext uri="{BB962C8B-B14F-4D97-AF65-F5344CB8AC3E}">
        <p14:creationId xmlns:p14="http://schemas.microsoft.com/office/powerpoint/2010/main" val="825519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2">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solidFill>
                  <a:srgbClr val="FFFFFF"/>
                </a:solidFill>
                <a:latin typeface="Cambria" panose="02040503050406030204" pitchFamily="18" charset="0"/>
              </a:rPr>
              <a:t>Paige Halas</a:t>
            </a:r>
          </a:p>
          <a:p>
            <a:r>
              <a:rPr lang="en-US" dirty="0">
                <a:solidFill>
                  <a:srgbClr val="FFFFFF"/>
                </a:solidFill>
                <a:latin typeface="Cambria" panose="02040503050406030204" pitchFamily="18" charset="0"/>
              </a:rPr>
              <a:t>Atwood Lab Rotation Wrap Up</a:t>
            </a:r>
          </a:p>
          <a:p>
            <a:r>
              <a:rPr lang="en-US" dirty="0">
                <a:solidFill>
                  <a:srgbClr val="FFFFFF"/>
                </a:solidFill>
                <a:latin typeface="Cambria" panose="02040503050406030204" pitchFamily="18" charset="0"/>
              </a:rPr>
              <a:t>December 6, 2019</a:t>
            </a:r>
          </a:p>
        </p:txBody>
      </p:sp>
    </p:spTree>
    <p:extLst>
      <p:ext uri="{BB962C8B-B14F-4D97-AF65-F5344CB8AC3E}">
        <p14:creationId xmlns:p14="http://schemas.microsoft.com/office/powerpoint/2010/main" val="20313626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Tree>
    <p:extLst>
      <p:ext uri="{BB962C8B-B14F-4D97-AF65-F5344CB8AC3E}">
        <p14:creationId xmlns:p14="http://schemas.microsoft.com/office/powerpoint/2010/main" val="9396918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237035" y="1962095"/>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12574" y="1731262"/>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563335" y="1731261"/>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7" name="TextBox 6">
            <a:extLst>
              <a:ext uri="{FF2B5EF4-FFF2-40B4-BE49-F238E27FC236}">
                <a16:creationId xmlns:a16="http://schemas.microsoft.com/office/drawing/2014/main" id="{0429D7A1-62BC-2348-85C4-8A225C7E2DDA}"/>
              </a:ext>
            </a:extLst>
          </p:cNvPr>
          <p:cNvSpPr txBox="1"/>
          <p:nvPr/>
        </p:nvSpPr>
        <p:spPr>
          <a:xfrm>
            <a:off x="24504" y="6262042"/>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pic>
        <p:nvPicPr>
          <p:cNvPr id="8" name="Picture 7">
            <a:extLst>
              <a:ext uri="{FF2B5EF4-FFF2-40B4-BE49-F238E27FC236}">
                <a16:creationId xmlns:a16="http://schemas.microsoft.com/office/drawing/2014/main" id="{18C94250-5EBA-8542-94B3-55E4C4118C49}"/>
              </a:ext>
            </a:extLst>
          </p:cNvPr>
          <p:cNvPicPr>
            <a:picLocks noChangeAspect="1"/>
          </p:cNvPicPr>
          <p:nvPr/>
        </p:nvPicPr>
        <p:blipFill rotWithShape="1">
          <a:blip r:embed="rId4"/>
          <a:srcRect t="6963"/>
          <a:stretch/>
        </p:blipFill>
        <p:spPr>
          <a:xfrm>
            <a:off x="6289288" y="2305630"/>
            <a:ext cx="5665677" cy="3858497"/>
          </a:xfrm>
          <a:prstGeom prst="rect">
            <a:avLst/>
          </a:prstGeom>
        </p:spPr>
      </p:pic>
    </p:spTree>
    <p:extLst>
      <p:ext uri="{BB962C8B-B14F-4D97-AF65-F5344CB8AC3E}">
        <p14:creationId xmlns:p14="http://schemas.microsoft.com/office/powerpoint/2010/main" val="267674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84143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804451268"/>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87A980A-131A-1241-926D-1232F1695ADE}"/>
              </a:ext>
            </a:extLst>
          </p:cNvPr>
          <p:cNvSpPr/>
          <p:nvPr/>
        </p:nvSpPr>
        <p:spPr>
          <a:xfrm>
            <a:off x="1599007" y="4370653"/>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29204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92697" y="1878305"/>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24877" y="1884589"/>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Tree>
    <p:extLst>
      <p:ext uri="{BB962C8B-B14F-4D97-AF65-F5344CB8AC3E}">
        <p14:creationId xmlns:p14="http://schemas.microsoft.com/office/powerpoint/2010/main" val="523728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412130" y="2007584"/>
            <a:ext cx="5683870" cy="4338192"/>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527041" y="2344995"/>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52940" y="1664278"/>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65288" y="1652496"/>
            <a:ext cx="3220278" cy="461665"/>
          </a:xfrm>
          <a:prstGeom prst="rect">
            <a:avLst/>
          </a:prstGeom>
          <a:noFill/>
        </p:spPr>
        <p:txBody>
          <a:bodyPr wrap="square" rtlCol="0">
            <a:spAutoFit/>
          </a:bodyPr>
          <a:lstStyle/>
          <a:p>
            <a:pPr algn="ctr"/>
            <a:r>
              <a:rPr lang="en-US" sz="2400" b="1" dirty="0">
                <a:latin typeface="Cambria" panose="02040503050406030204" pitchFamily="18" charset="0"/>
              </a:rPr>
              <a:t>BCC</a:t>
            </a:r>
          </a:p>
        </p:txBody>
      </p:sp>
      <p:sp>
        <p:nvSpPr>
          <p:cNvPr id="8" name="TextBox 7">
            <a:extLst>
              <a:ext uri="{FF2B5EF4-FFF2-40B4-BE49-F238E27FC236}">
                <a16:creationId xmlns:a16="http://schemas.microsoft.com/office/drawing/2014/main" id="{57AA8472-E667-FD4C-A056-95ED216584F4}"/>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4215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2984438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40039245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8F7DEB5-E7B8-644F-BB24-9BBBD76C749F}"/>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2401434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Tree>
    <p:extLst>
      <p:ext uri="{BB962C8B-B14F-4D97-AF65-F5344CB8AC3E}">
        <p14:creationId xmlns:p14="http://schemas.microsoft.com/office/powerpoint/2010/main" val="33019173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2"/>
          <a:srcRect t="6360"/>
          <a:stretch/>
        </p:blipFill>
        <p:spPr>
          <a:xfrm>
            <a:off x="6439421" y="2060224"/>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3"/>
          <a:srcRect t="6360"/>
          <a:stretch/>
        </p:blipFill>
        <p:spPr>
          <a:xfrm>
            <a:off x="145780" y="1918182"/>
            <a:ext cx="5606801" cy="4427593"/>
          </a:xfrm>
          <a:prstGeom prst="rect">
            <a:avLst/>
          </a:prstGeom>
        </p:spPr>
      </p:pic>
      <p:sp>
        <p:nvSpPr>
          <p:cNvPr id="8" name="TextBox 7">
            <a:extLst>
              <a:ext uri="{FF2B5EF4-FFF2-40B4-BE49-F238E27FC236}">
                <a16:creationId xmlns:a16="http://schemas.microsoft.com/office/drawing/2014/main" id="{235F9036-9AED-364B-8A87-B4E1400FCA66}"/>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375776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extLst>
              <p:ext uri="{D42A27DB-BD31-4B8C-83A1-F6EECF244321}">
                <p14:modId xmlns:p14="http://schemas.microsoft.com/office/powerpoint/2010/main" val="1361593993"/>
              </p:ext>
            </p:extLst>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237811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3355548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454198494"/>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808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D533-634D-A64D-A809-CCBE4632AACB}"/>
              </a:ext>
            </a:extLst>
          </p:cNvPr>
          <p:cNvSpPr>
            <a:spLocks noGrp="1"/>
          </p:cNvSpPr>
          <p:nvPr>
            <p:ph type="title"/>
          </p:nvPr>
        </p:nvSpPr>
        <p:spPr/>
        <p:txBody>
          <a:bodyPr/>
          <a:lstStyle/>
          <a:p>
            <a:r>
              <a:rPr lang="en-US" dirty="0">
                <a:latin typeface="Cambria" panose="02040503050406030204" pitchFamily="18" charset="0"/>
              </a:rPr>
              <a:t>Future Directions </a:t>
            </a:r>
          </a:p>
        </p:txBody>
      </p:sp>
      <p:sp>
        <p:nvSpPr>
          <p:cNvPr id="3" name="Content Placeholder 2">
            <a:extLst>
              <a:ext uri="{FF2B5EF4-FFF2-40B4-BE49-F238E27FC236}">
                <a16:creationId xmlns:a16="http://schemas.microsoft.com/office/drawing/2014/main" id="{84624C6F-A92E-B04D-B966-77C826379B51}"/>
              </a:ext>
            </a:extLst>
          </p:cNvPr>
          <p:cNvSpPr>
            <a:spLocks noGrp="1"/>
          </p:cNvSpPr>
          <p:nvPr>
            <p:ph idx="1"/>
          </p:nvPr>
        </p:nvSpPr>
        <p:spPr/>
        <p:txBody>
          <a:bodyPr/>
          <a:lstStyle/>
          <a:p>
            <a:r>
              <a:rPr lang="en-US" dirty="0">
                <a:latin typeface="Cambria" panose="02040503050406030204" pitchFamily="18" charset="0"/>
              </a:rPr>
              <a:t>Continue Pursuit of NEK1 as Hedgehog Signaling Activator </a:t>
            </a:r>
          </a:p>
          <a:p>
            <a:pPr lvl="1"/>
            <a:r>
              <a:rPr lang="en-US" dirty="0">
                <a:latin typeface="Cambria" panose="02040503050406030204" pitchFamily="18" charset="0"/>
              </a:rPr>
              <a:t>Short Term Experiments </a:t>
            </a:r>
          </a:p>
          <a:p>
            <a:pPr lvl="2"/>
            <a:r>
              <a:rPr lang="en-US" dirty="0">
                <a:latin typeface="Cambria" panose="02040503050406030204" pitchFamily="18" charset="0"/>
              </a:rPr>
              <a:t>Increase exposure to SS/HH SS conditions </a:t>
            </a:r>
          </a:p>
          <a:p>
            <a:pPr lvl="2"/>
            <a:r>
              <a:rPr lang="en-US" dirty="0">
                <a:latin typeface="Cambria" panose="02040503050406030204" pitchFamily="18" charset="0"/>
              </a:rPr>
              <a:t>Increase range of Zinc05007751</a:t>
            </a:r>
          </a:p>
          <a:p>
            <a:pPr lvl="2"/>
            <a:r>
              <a:rPr lang="en-US" dirty="0">
                <a:latin typeface="Cambria" panose="02040503050406030204" pitchFamily="18" charset="0"/>
              </a:rPr>
              <a:t>Cytotoxicity control </a:t>
            </a:r>
          </a:p>
          <a:p>
            <a:pPr lvl="2"/>
            <a:r>
              <a:rPr lang="en-US" dirty="0">
                <a:latin typeface="Cambria" panose="02040503050406030204" pitchFamily="18" charset="0"/>
              </a:rPr>
              <a:t>Confirm target of Zinc05007751 by knocking down NEK1</a:t>
            </a:r>
          </a:p>
          <a:p>
            <a:pPr lvl="1"/>
            <a:r>
              <a:rPr lang="en-US" dirty="0">
                <a:latin typeface="Cambria" panose="02040503050406030204" pitchFamily="18" charset="0"/>
              </a:rPr>
              <a:t>Long Term Experiments </a:t>
            </a:r>
          </a:p>
          <a:p>
            <a:pPr lvl="2"/>
            <a:r>
              <a:rPr lang="en-US" dirty="0">
                <a:latin typeface="Cambria" panose="02040503050406030204" pitchFamily="18" charset="0"/>
              </a:rPr>
              <a:t>Investigate if Hedgehog is being activated through GLI through knock down </a:t>
            </a:r>
          </a:p>
          <a:p>
            <a:pPr lvl="2"/>
            <a:r>
              <a:rPr lang="en-US" dirty="0">
                <a:latin typeface="Cambria" panose="02040503050406030204" pitchFamily="18" charset="0"/>
              </a:rPr>
              <a:t>Determine how GLI is being activated  by NEK1</a:t>
            </a:r>
          </a:p>
          <a:p>
            <a:r>
              <a:rPr lang="en-US" dirty="0">
                <a:latin typeface="Cambria" panose="02040503050406030204" pitchFamily="18" charset="0"/>
              </a:rPr>
              <a:t>Screen a larger amount of kinases for their activity on the Hedgehog Signaling Pathway</a:t>
            </a: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254626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4029162382"/>
              </p:ext>
            </p:extLst>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499698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b="1" dirty="0">
                <a:latin typeface="Cambria" panose="02040503050406030204" pitchFamily="18" charset="0"/>
              </a:rPr>
              <a:t>Scott Atwood, PhD</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166412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7" name="Rectangle 6">
            <a:extLst>
              <a:ext uri="{FF2B5EF4-FFF2-40B4-BE49-F238E27FC236}">
                <a16:creationId xmlns:a16="http://schemas.microsoft.com/office/drawing/2014/main" id="{592CE4D1-3496-1C43-9458-594DA489537F}"/>
              </a:ext>
            </a:extLst>
          </p:cNvPr>
          <p:cNvSpPr/>
          <p:nvPr/>
        </p:nvSpPr>
        <p:spPr>
          <a:xfrm>
            <a:off x="5940477" y="1602647"/>
            <a:ext cx="3245918" cy="48000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383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Tree>
    <p:extLst>
      <p:ext uri="{BB962C8B-B14F-4D97-AF65-F5344CB8AC3E}">
        <p14:creationId xmlns:p14="http://schemas.microsoft.com/office/powerpoint/2010/main" val="1798023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049079" y="1377823"/>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049079" y="418805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734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C5EE-832D-F54C-B34C-993EE26F2907}"/>
              </a:ext>
            </a:extLst>
          </p:cNvPr>
          <p:cNvSpPr>
            <a:spLocks noGrp="1"/>
          </p:cNvSpPr>
          <p:nvPr>
            <p:ph type="title"/>
          </p:nvPr>
        </p:nvSpPr>
        <p:spPr/>
        <p:txBody>
          <a:bodyPr/>
          <a:lstStyle/>
          <a:p>
            <a:r>
              <a:rPr lang="en-US" dirty="0">
                <a:latin typeface="Cambria" panose="02040503050406030204" pitchFamily="18" charset="0"/>
              </a:rPr>
              <a:t>Alternative Target for BCC Treatment</a:t>
            </a:r>
          </a:p>
        </p:txBody>
      </p:sp>
      <p:pic>
        <p:nvPicPr>
          <p:cNvPr id="4" name="Picture 3" descr="A close up of a logo&#10;&#10;Description automatically generated">
            <a:extLst>
              <a:ext uri="{FF2B5EF4-FFF2-40B4-BE49-F238E27FC236}">
                <a16:creationId xmlns:a16="http://schemas.microsoft.com/office/drawing/2014/main" id="{ABEA6246-0597-854E-B334-30533B8D9AA4}"/>
              </a:ext>
            </a:extLst>
          </p:cNvPr>
          <p:cNvPicPr>
            <a:picLocks noChangeAspect="1"/>
          </p:cNvPicPr>
          <p:nvPr/>
        </p:nvPicPr>
        <p:blipFill>
          <a:blip r:embed="rId3"/>
          <a:stretch>
            <a:fillRect/>
          </a:stretch>
        </p:blipFill>
        <p:spPr>
          <a:xfrm>
            <a:off x="2377160" y="1587372"/>
            <a:ext cx="6678667" cy="5270628"/>
          </a:xfrm>
          <a:prstGeom prst="rect">
            <a:avLst/>
          </a:prstGeom>
        </p:spPr>
      </p:pic>
      <p:sp>
        <p:nvSpPr>
          <p:cNvPr id="5" name="Rectangle 4">
            <a:extLst>
              <a:ext uri="{FF2B5EF4-FFF2-40B4-BE49-F238E27FC236}">
                <a16:creationId xmlns:a16="http://schemas.microsoft.com/office/drawing/2014/main" id="{719FAC7C-B1B6-6147-8B21-0DA1386A81F5}"/>
              </a:ext>
            </a:extLst>
          </p:cNvPr>
          <p:cNvSpPr/>
          <p:nvPr/>
        </p:nvSpPr>
        <p:spPr>
          <a:xfrm>
            <a:off x="6712085" y="5661499"/>
            <a:ext cx="1147864" cy="46692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ultiply 5">
            <a:extLst>
              <a:ext uri="{FF2B5EF4-FFF2-40B4-BE49-F238E27FC236}">
                <a16:creationId xmlns:a16="http://schemas.microsoft.com/office/drawing/2014/main" id="{0FF9A95F-D81E-7242-A0BE-71603216524C}"/>
              </a:ext>
            </a:extLst>
          </p:cNvPr>
          <p:cNvSpPr/>
          <p:nvPr/>
        </p:nvSpPr>
        <p:spPr>
          <a:xfrm>
            <a:off x="7859949" y="3274828"/>
            <a:ext cx="497242" cy="382772"/>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xplosion 2 7">
            <a:extLst>
              <a:ext uri="{FF2B5EF4-FFF2-40B4-BE49-F238E27FC236}">
                <a16:creationId xmlns:a16="http://schemas.microsoft.com/office/drawing/2014/main" id="{92FB6611-E21B-CD48-8CB5-0F3979500D18}"/>
              </a:ext>
            </a:extLst>
          </p:cNvPr>
          <p:cNvSpPr/>
          <p:nvPr/>
        </p:nvSpPr>
        <p:spPr>
          <a:xfrm>
            <a:off x="8388254" y="5174678"/>
            <a:ext cx="2866155" cy="1683322"/>
          </a:xfrm>
          <a:prstGeom prst="irregularSeal2">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BD3611-E7C0-274D-B875-204AE64F12CF}"/>
              </a:ext>
            </a:extLst>
          </p:cNvPr>
          <p:cNvSpPr txBox="1"/>
          <p:nvPr/>
        </p:nvSpPr>
        <p:spPr>
          <a:xfrm>
            <a:off x="8782498" y="5573697"/>
            <a:ext cx="1742536" cy="830997"/>
          </a:xfrm>
          <a:prstGeom prst="rect">
            <a:avLst/>
          </a:prstGeom>
          <a:noFill/>
        </p:spPr>
        <p:txBody>
          <a:bodyPr wrap="square" rtlCol="0">
            <a:spAutoFit/>
          </a:bodyPr>
          <a:lstStyle/>
          <a:p>
            <a:pPr algn="ctr"/>
            <a:r>
              <a:rPr lang="en-US" sz="2400" b="1" dirty="0">
                <a:latin typeface="Cambria" panose="02040503050406030204" pitchFamily="18" charset="0"/>
              </a:rPr>
              <a:t>Kinase</a:t>
            </a:r>
          </a:p>
          <a:p>
            <a:pPr algn="ctr"/>
            <a:r>
              <a:rPr lang="en-US" sz="2400" b="1" dirty="0">
                <a:latin typeface="Cambria" panose="02040503050406030204" pitchFamily="18" charset="0"/>
              </a:rPr>
              <a:t>Regulated</a:t>
            </a:r>
          </a:p>
        </p:txBody>
      </p:sp>
    </p:spTree>
    <p:extLst>
      <p:ext uri="{BB962C8B-B14F-4D97-AF65-F5344CB8AC3E}">
        <p14:creationId xmlns:p14="http://schemas.microsoft.com/office/powerpoint/2010/main" val="387948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0" animBg="1"/>
      <p:bldP spid="8" grpId="0" animBg="1"/>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49397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
        <p:nvSpPr>
          <p:cNvPr id="7" name="Rectangle 6">
            <a:extLst>
              <a:ext uri="{FF2B5EF4-FFF2-40B4-BE49-F238E27FC236}">
                <a16:creationId xmlns:a16="http://schemas.microsoft.com/office/drawing/2014/main" id="{77B87227-CCCD-4B4F-A532-C3DA50A8E743}"/>
              </a:ext>
            </a:extLst>
          </p:cNvPr>
          <p:cNvSpPr/>
          <p:nvPr/>
        </p:nvSpPr>
        <p:spPr>
          <a:xfrm>
            <a:off x="5348376" y="4848045"/>
            <a:ext cx="1017917" cy="53998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DB4B029-3E21-514A-92BF-C2D980B6E0C2}"/>
              </a:ext>
            </a:extLst>
          </p:cNvPr>
          <p:cNvSpPr txBox="1"/>
          <p:nvPr/>
        </p:nvSpPr>
        <p:spPr>
          <a:xfrm>
            <a:off x="2471300" y="5393175"/>
            <a:ext cx="1742536" cy="830997"/>
          </a:xfrm>
          <a:prstGeom prst="rect">
            <a:avLst/>
          </a:prstGeom>
          <a:noFill/>
        </p:spPr>
        <p:txBody>
          <a:bodyPr wrap="square" rtlCol="0">
            <a:spAutoFit/>
          </a:bodyPr>
          <a:lstStyle/>
          <a:p>
            <a:pPr algn="ctr"/>
            <a:r>
              <a:rPr lang="en-US" sz="2400" b="1" dirty="0"/>
              <a:t>Kinase</a:t>
            </a:r>
          </a:p>
          <a:p>
            <a:pPr algn="ctr"/>
            <a:r>
              <a:rPr lang="en-US" sz="2400" b="1" dirty="0"/>
              <a:t>Regulated</a:t>
            </a:r>
          </a:p>
        </p:txBody>
      </p:sp>
    </p:spTree>
    <p:extLst>
      <p:ext uri="{BB962C8B-B14F-4D97-AF65-F5344CB8AC3E}">
        <p14:creationId xmlns:p14="http://schemas.microsoft.com/office/powerpoint/2010/main" val="392188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89225569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823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1" animBg="1"/>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420</TotalTime>
  <Words>2392</Words>
  <Application>Microsoft Macintosh PowerPoint</Application>
  <PresentationFormat>Widescreen</PresentationFormat>
  <Paragraphs>231</Paragraphs>
  <Slides>24</Slides>
  <Notes>19</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vt:lpstr>
      <vt:lpstr>Inhibition of SMO to treat BCC </vt:lpstr>
      <vt:lpstr>Alternative Target for BCC Treatment</vt:lpstr>
      <vt:lpstr>PowerPoint Presentation</vt:lpstr>
      <vt:lpstr>Inhibition of SMO to treat BCC</vt:lpstr>
      <vt:lpstr>Kinases Predicted to be Active at Recurrent GLI Mutations</vt:lpstr>
      <vt:lpstr>MAP2K1/MEK1 inhibition does not impact Hedgehog Signaling Activation </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Future Directions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14</cp:revision>
  <dcterms:created xsi:type="dcterms:W3CDTF">2019-12-04T05:14:47Z</dcterms:created>
  <dcterms:modified xsi:type="dcterms:W3CDTF">2019-12-05T00:15:46Z</dcterms:modified>
</cp:coreProperties>
</file>